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1"/>
  </p:handoutMasterIdLst>
  <p:sldIdLst>
    <p:sldId id="257" r:id="rId3"/>
    <p:sldId id="559" r:id="rId5"/>
    <p:sldId id="387" r:id="rId6"/>
    <p:sldId id="581" r:id="rId7"/>
    <p:sldId id="582" r:id="rId8"/>
    <p:sldId id="583" r:id="rId9"/>
    <p:sldId id="584" r:id="rId10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7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gun Vagun" initials="V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DA2723"/>
    <a:srgbClr val="D82723"/>
    <a:srgbClr val="FCEFDF"/>
    <a:srgbClr val="6DBFA9"/>
    <a:srgbClr val="77C2AD"/>
    <a:srgbClr val="42988B"/>
    <a:srgbClr val="B1B1B1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7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7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27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1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1169670" y="2884170"/>
            <a:ext cx="9799320" cy="1278255"/>
          </a:xfrm>
        </p:spPr>
        <p:txBody>
          <a:bodyPr>
            <a:noAutofit/>
          </a:bodyPr>
          <a:p>
            <a:r>
              <a:rPr lang="zh-CN" altLang="en-US" sz="5000" b="1">
                <a:solidFill>
                  <a:schemeClr val="bg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小象超市乌江运营计划书</a:t>
            </a:r>
            <a:endParaRPr lang="zh-CN" altLang="en-US" sz="5000" b="1">
              <a:solidFill>
                <a:schemeClr val="bg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5000" b="1">
              <a:solidFill>
                <a:schemeClr val="bg1"/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乌江_LOGO（中国好味道）_颜色-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190" y="803275"/>
            <a:ext cx="3002280" cy="2080895"/>
          </a:xfrm>
          <a:prstGeom prst="rect">
            <a:avLst/>
          </a:prstGeom>
        </p:spPr>
      </p:pic>
      <p:pic>
        <p:nvPicPr>
          <p:cNvPr id="5" name="图片 4" descr="77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005" y="5335905"/>
            <a:ext cx="2987040" cy="1494155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685800" y="5986145"/>
            <a:ext cx="2651760" cy="368300"/>
            <a:chOff x="1032" y="9379"/>
            <a:chExt cx="4176" cy="580"/>
          </a:xfrm>
        </p:grpSpPr>
        <p:sp>
          <p:nvSpPr>
            <p:cNvPr id="14" name="文本框 13"/>
            <p:cNvSpPr txBox="1"/>
            <p:nvPr/>
          </p:nvSpPr>
          <p:spPr>
            <a:xfrm>
              <a:off x="1380" y="9379"/>
              <a:ext cx="3828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2026</a:t>
              </a: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年</a:t>
              </a:r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9</a:t>
              </a: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月</a:t>
              </a:r>
              <a:r>
                <a:rPr lang="en-US" altLang="zh-CN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032" y="9542"/>
              <a:ext cx="347" cy="287"/>
              <a:chOff x="12216" y="8932"/>
              <a:chExt cx="586" cy="48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2216" y="8932"/>
                <a:ext cx="587" cy="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2216" y="9114"/>
                <a:ext cx="587" cy="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2216" y="9296"/>
                <a:ext cx="587" cy="1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866036" y="816610"/>
            <a:ext cx="11325628" cy="4542790"/>
            <a:chOff x="6629" y="1709"/>
            <a:chExt cx="20574" cy="7154"/>
          </a:xfrm>
        </p:grpSpPr>
        <p:sp>
          <p:nvSpPr>
            <p:cNvPr id="6" name="文本框 5"/>
            <p:cNvSpPr txBox="1"/>
            <p:nvPr/>
          </p:nvSpPr>
          <p:spPr>
            <a:xfrm>
              <a:off x="6629" y="2752"/>
              <a:ext cx="3587" cy="61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/>
              <a:r>
                <a:rPr lang="zh-CN" altLang="en-US" sz="9600" b="1">
                  <a:solidFill>
                    <a:srgbClr val="DA2723"/>
                  </a:solidFill>
                </a:rPr>
                <a:t>目</a:t>
              </a:r>
              <a:endParaRPr lang="zh-CN" altLang="en-US" sz="9600" b="1">
                <a:solidFill>
                  <a:srgbClr val="DA2723"/>
                </a:solidFill>
              </a:endParaRPr>
            </a:p>
            <a:p>
              <a:pPr algn="ctr"/>
              <a:endParaRPr lang="zh-CN" altLang="en-US" sz="9600" b="1">
                <a:solidFill>
                  <a:srgbClr val="DA2723"/>
                </a:solidFill>
              </a:endParaRPr>
            </a:p>
            <a:p>
              <a:pPr algn="ctr"/>
              <a:r>
                <a:rPr lang="zh-CN" altLang="en-US" sz="9600" b="1">
                  <a:solidFill>
                    <a:srgbClr val="DA2723"/>
                  </a:solidFill>
                </a:rPr>
                <a:t>录</a:t>
              </a:r>
              <a:endParaRPr lang="zh-CN" altLang="en-US" sz="9600" b="1">
                <a:solidFill>
                  <a:srgbClr val="DA272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481" y="1709"/>
              <a:ext cx="17722" cy="551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l"/>
              <a:r>
                <a:rPr lang="en-US" sz="7500" b="1">
                  <a:solidFill>
                    <a:srgbClr val="000000"/>
                  </a:solidFill>
                </a:rPr>
                <a:t>     </a:t>
              </a:r>
              <a:r>
                <a:rPr lang="zh-CN" altLang="en-US" sz="4400" b="1">
                  <a:solidFill>
                    <a:srgbClr val="000000"/>
                  </a:solidFill>
                </a:rPr>
                <a:t>一</a:t>
              </a:r>
              <a:r>
                <a:rPr lang="zh-CN" altLang="en-US" sz="4400" b="1">
                  <a:solidFill>
                    <a:srgbClr val="000000"/>
                  </a:solidFill>
                </a:rPr>
                <a:t>、公司概况</a:t>
              </a:r>
              <a:endParaRPr lang="zh-CN" altLang="en-US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endParaRPr lang="en-US" altLang="zh-CN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r>
                <a:rPr lang="zh-CN" altLang="en-US" sz="4400" b="1">
                  <a:solidFill>
                    <a:srgbClr val="000000"/>
                  </a:solidFill>
                </a:rPr>
                <a:t>二、</a:t>
              </a:r>
              <a:r>
                <a:rPr lang="zh-CN" sz="4400" b="1">
                  <a:solidFill>
                    <a:srgbClr val="000000"/>
                  </a:solidFill>
                </a:rPr>
                <a:t>运营规划</a:t>
              </a:r>
              <a:endParaRPr lang="zh-CN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endParaRPr lang="en-US" altLang="zh-CN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r>
                <a:rPr lang="zh-CN" altLang="en-US" sz="4400" b="1">
                  <a:solidFill>
                    <a:srgbClr val="000000"/>
                  </a:solidFill>
                </a:rPr>
                <a:t>三、运营执行安排</a:t>
              </a:r>
              <a:endParaRPr lang="zh-CN" altLang="en-US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endParaRPr lang="en-US" altLang="zh-CN" sz="4400" b="1">
                <a:solidFill>
                  <a:srgbClr val="000000"/>
                </a:solidFill>
              </a:endParaRPr>
            </a:p>
            <a:p>
              <a:pPr algn="l"/>
              <a:r>
                <a:rPr lang="en-US" altLang="zh-CN" sz="4400" b="1">
                  <a:solidFill>
                    <a:srgbClr val="000000"/>
                  </a:solidFill>
                </a:rPr>
                <a:t>        </a:t>
              </a:r>
              <a:r>
                <a:rPr lang="zh-CN" altLang="en-US" sz="4400" b="1">
                  <a:solidFill>
                    <a:srgbClr val="000000"/>
                  </a:solidFill>
                </a:rPr>
                <a:t>四、市场运营保障</a:t>
              </a:r>
              <a:endParaRPr lang="zh-CN" altLang="en-US" sz="44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816225" y="2651125"/>
            <a:ext cx="6559550" cy="1322070"/>
            <a:chOff x="7041" y="2752"/>
            <a:chExt cx="11916" cy="2082"/>
          </a:xfrm>
        </p:grpSpPr>
        <p:sp>
          <p:nvSpPr>
            <p:cNvPr id="6" name="文本框 5"/>
            <p:cNvSpPr txBox="1"/>
            <p:nvPr/>
          </p:nvSpPr>
          <p:spPr>
            <a:xfrm>
              <a:off x="7041" y="2752"/>
              <a:ext cx="240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8000" b="1">
                  <a:solidFill>
                    <a:srgbClr val="DA2723"/>
                  </a:solidFill>
                </a:rPr>
                <a:t>一</a:t>
              </a:r>
              <a:endParaRPr lang="zh-CN" altLang="en-US" sz="8000" b="1">
                <a:solidFill>
                  <a:srgbClr val="DA272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925" y="2873"/>
              <a:ext cx="11032" cy="1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7500" b="1">
                  <a:solidFill>
                    <a:srgbClr val="000000"/>
                  </a:solidFill>
                </a:rPr>
                <a:t>    </a:t>
              </a:r>
              <a:r>
                <a:rPr lang="zh-CN" sz="7500" b="1">
                  <a:solidFill>
                    <a:srgbClr val="000000"/>
                  </a:solidFill>
                </a:rPr>
                <a:t>公司概况</a:t>
              </a:r>
              <a:endParaRPr lang="zh-CN" sz="75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816225" y="2691765"/>
            <a:ext cx="6559550" cy="1322070"/>
            <a:chOff x="7041" y="2752"/>
            <a:chExt cx="11916" cy="2082"/>
          </a:xfrm>
        </p:grpSpPr>
        <p:sp>
          <p:nvSpPr>
            <p:cNvPr id="6" name="文本框 5"/>
            <p:cNvSpPr txBox="1"/>
            <p:nvPr/>
          </p:nvSpPr>
          <p:spPr>
            <a:xfrm>
              <a:off x="7041" y="2752"/>
              <a:ext cx="240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8000" b="1">
                  <a:solidFill>
                    <a:srgbClr val="DA2723"/>
                  </a:solidFill>
                </a:rPr>
                <a:t>二</a:t>
              </a:r>
              <a:endParaRPr lang="zh-CN" altLang="en-US" sz="8000" b="1">
                <a:solidFill>
                  <a:srgbClr val="DA272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925" y="2873"/>
              <a:ext cx="11032" cy="1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7500" b="1">
                  <a:solidFill>
                    <a:srgbClr val="000000"/>
                  </a:solidFill>
                </a:rPr>
                <a:t>    </a:t>
              </a:r>
              <a:r>
                <a:rPr lang="zh-CN" sz="7500" b="1">
                  <a:solidFill>
                    <a:srgbClr val="000000"/>
                  </a:solidFill>
                  <a:sym typeface="+mn-ea"/>
                </a:rPr>
                <a:t>运营规划</a:t>
              </a:r>
              <a:endParaRPr lang="zh-CN" sz="75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816225" y="2529205"/>
            <a:ext cx="7961629" cy="1322070"/>
            <a:chOff x="7041" y="2752"/>
            <a:chExt cx="14463" cy="2082"/>
          </a:xfrm>
        </p:grpSpPr>
        <p:sp>
          <p:nvSpPr>
            <p:cNvPr id="6" name="文本框 5"/>
            <p:cNvSpPr txBox="1"/>
            <p:nvPr/>
          </p:nvSpPr>
          <p:spPr>
            <a:xfrm>
              <a:off x="7041" y="2752"/>
              <a:ext cx="240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8000" b="1">
                  <a:solidFill>
                    <a:srgbClr val="DA2723"/>
                  </a:solidFill>
                </a:rPr>
                <a:t>三</a:t>
              </a:r>
              <a:endParaRPr lang="zh-CN" altLang="en-US" sz="8000" b="1">
                <a:solidFill>
                  <a:srgbClr val="DA272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925" y="2873"/>
              <a:ext cx="13579" cy="1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7500" b="1">
                  <a:solidFill>
                    <a:srgbClr val="000000"/>
                  </a:solidFill>
                </a:rPr>
                <a:t>    </a:t>
              </a:r>
              <a:r>
                <a:rPr lang="zh-CN" altLang="en-US" sz="7500" b="1">
                  <a:solidFill>
                    <a:srgbClr val="000000"/>
                  </a:solidFill>
                  <a:sym typeface="+mn-ea"/>
                </a:rPr>
                <a:t>运营执行安排</a:t>
              </a:r>
              <a:endParaRPr lang="zh-CN" sz="75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2816225" y="2701925"/>
            <a:ext cx="7667671" cy="1322070"/>
            <a:chOff x="7041" y="2752"/>
            <a:chExt cx="13929" cy="2082"/>
          </a:xfrm>
        </p:grpSpPr>
        <p:sp>
          <p:nvSpPr>
            <p:cNvPr id="6" name="文本框 5"/>
            <p:cNvSpPr txBox="1"/>
            <p:nvPr/>
          </p:nvSpPr>
          <p:spPr>
            <a:xfrm>
              <a:off x="7041" y="2752"/>
              <a:ext cx="2400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8000" b="1">
                  <a:solidFill>
                    <a:srgbClr val="DA2723"/>
                  </a:solidFill>
                </a:rPr>
                <a:t>四</a:t>
              </a:r>
              <a:endParaRPr lang="zh-CN" altLang="en-US" sz="8000" b="1">
                <a:solidFill>
                  <a:srgbClr val="DA2723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925" y="2873"/>
              <a:ext cx="13045" cy="1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7500" b="1">
                  <a:solidFill>
                    <a:srgbClr val="000000"/>
                  </a:solidFill>
                </a:rPr>
                <a:t>    </a:t>
              </a:r>
              <a:r>
                <a:rPr lang="zh-CN" altLang="en-US" sz="7500" b="1">
                  <a:solidFill>
                    <a:srgbClr val="000000"/>
                  </a:solidFill>
                  <a:sym typeface="+mn-ea"/>
                </a:rPr>
                <a:t>市场运营保障</a:t>
              </a:r>
              <a:endParaRPr lang="zh-CN" sz="75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" name="组合 11"/>
          <p:cNvGrpSpPr/>
          <p:nvPr/>
        </p:nvGrpSpPr>
        <p:grpSpPr>
          <a:xfrm>
            <a:off x="0" y="-15240"/>
            <a:ext cx="12191365" cy="633095"/>
            <a:chOff x="0" y="-24"/>
            <a:chExt cx="19199" cy="997"/>
          </a:xfrm>
        </p:grpSpPr>
        <p:sp>
          <p:nvSpPr>
            <p:cNvPr id="3" name="矩形 2"/>
            <p:cNvSpPr/>
            <p:nvPr/>
          </p:nvSpPr>
          <p:spPr>
            <a:xfrm>
              <a:off x="0" y="-24"/>
              <a:ext cx="19199" cy="997"/>
            </a:xfrm>
            <a:prstGeom prst="rect">
              <a:avLst/>
            </a:prstGeom>
            <a:solidFill>
              <a:srgbClr val="DA27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" name="图片 3" descr="乌江-LOGO-中国好味道"/>
            <p:cNvPicPr>
              <a:picLocks noChangeAspect="1"/>
            </p:cNvPicPr>
            <p:nvPr/>
          </p:nvPicPr>
          <p:blipFill>
            <a:blip r:embed="rId1"/>
            <a:srcRect l="27803" t="22128" r="27995" b="29425"/>
            <a:stretch>
              <a:fillRect/>
            </a:stretch>
          </p:blipFill>
          <p:spPr>
            <a:xfrm>
              <a:off x="843" y="-24"/>
              <a:ext cx="1119" cy="947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/>
        </p:nvSpPr>
        <p:spPr>
          <a:xfrm>
            <a:off x="1245870" y="2546985"/>
            <a:ext cx="8620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备注：根据实际情况添加项目，重点围绕针对竞标的渠道，如何完成销售任务落实针对性举措。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COMMONDATA" val="eyJoZGlkIjoiMGMwNmEzMjI4ZmU5MGMxYmNkMWVkYTc1MWUxMTI5OWMifQ=="/>
  <p:tag name="KSO_WPP_MARK_KEY" val="9a262410-9596-4fba-a2e9-5a20f8775698"/>
  <p:tag name="commondata" val="eyJoZGlkIjoiNDIyM2RkYTM3MjNiZWIwY2YwOTQ5YjMyZGM5NmVhYzcifQ=="/>
  <p:tag name="resource_record_key" val="{&quot;13&quot;:[19965481],&quot;29&quot;:[20435158],&quot;65&quot;:[20205081],&quot;70&quot;:[3312709,3322321,3321850,3318940,3321750,3329419,3321944,3327926,3330172,3319358,3324199,3321700,3318371,3324552,3315310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WPS 演示</Application>
  <PresentationFormat>宽屏</PresentationFormat>
  <Paragraphs>35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张文兵</cp:lastModifiedBy>
  <cp:revision>402</cp:revision>
  <dcterms:created xsi:type="dcterms:W3CDTF">2019-06-19T02:08:00Z</dcterms:created>
  <dcterms:modified xsi:type="dcterms:W3CDTF">2026-09-14T05:49:13Z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5C0DDED084394D11839821370499AC75_13</vt:lpwstr>
  </property>
</Properties>
</file>